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6" r:id="rId4"/>
    <p:sldId id="258" r:id="rId5"/>
    <p:sldId id="259" r:id="rId6"/>
    <p:sldId id="260" r:id="rId7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572770" y="1646759"/>
            <a:ext cx="10638155" cy="2475966"/>
          </a:xfrm>
          <a:custGeom>
            <a:avLst/>
            <a:gdLst>
              <a:gd name="connsiteX0" fmla="*/ 3089 w 16753"/>
              <a:gd name="connsiteY0" fmla="*/ 550 h 3899"/>
              <a:gd name="connsiteX1" fmla="*/ 15042 w 16753"/>
              <a:gd name="connsiteY1" fmla="*/ 1237 h 3899"/>
              <a:gd name="connsiteX2" fmla="*/ 16753 w 16753"/>
              <a:gd name="connsiteY2" fmla="*/ 3899 h 3899"/>
              <a:gd name="connsiteX3" fmla="*/ 0 w 16753"/>
              <a:gd name="connsiteY3" fmla="*/ 3804 h 3899"/>
              <a:gd name="connsiteX4" fmla="*/ 3089 w 16753"/>
              <a:gd name="connsiteY4" fmla="*/ 550 h 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53" h="3899">
                <a:moveTo>
                  <a:pt x="3089" y="550"/>
                </a:moveTo>
                <a:cubicBezTo>
                  <a:pt x="5180" y="-1090"/>
                  <a:pt x="10305" y="1483"/>
                  <a:pt x="15042" y="1237"/>
                </a:cubicBezTo>
                <a:lnTo>
                  <a:pt x="16753" y="3899"/>
                </a:lnTo>
                <a:lnTo>
                  <a:pt x="0" y="3804"/>
                </a:lnTo>
                <a:lnTo>
                  <a:pt x="3089" y="55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>
            <a:off x="6586855" y="5287010"/>
            <a:ext cx="4239260" cy="1097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>
            <a:off x="461010" y="1937385"/>
            <a:ext cx="10593070" cy="2410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860040" y="2589530"/>
            <a:ext cx="752983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anose="02010601030101010101" charset="-122"/>
                <a:ea typeface="方正姚体" panose="02010601030101010101" charset="-122"/>
              </a:rPr>
              <a:t>乘着高铁去旅行</a:t>
            </a:r>
            <a:endParaRPr lang="zh-CN" altLang="en-US" sz="6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9610" y="5359400"/>
            <a:ext cx="41497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蓟州区山倾城幼儿园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张瑞霞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060" y="16891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>
            <a:off x="6416675" y="-119380"/>
            <a:ext cx="4806950" cy="20586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0" y="1286510"/>
            <a:ext cx="11882120" cy="5279390"/>
            <a:chOff x="-80" y="2121"/>
            <a:chExt cx="18712" cy="8314"/>
          </a:xfrm>
        </p:grpSpPr>
        <p:grpSp>
          <p:nvGrpSpPr>
            <p:cNvPr id="28" name="组合 27"/>
            <p:cNvGrpSpPr/>
            <p:nvPr/>
          </p:nvGrpSpPr>
          <p:grpSpPr>
            <a:xfrm>
              <a:off x="-80" y="2121"/>
              <a:ext cx="18712" cy="8314"/>
              <a:chOff x="-80" y="2121"/>
              <a:chExt cx="18712" cy="831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8877" y="3078"/>
                <a:ext cx="9755" cy="421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 rot="0">
                <a:off x="-80" y="2121"/>
                <a:ext cx="18712" cy="8314"/>
                <a:chOff x="615" y="2486"/>
                <a:chExt cx="18200" cy="8314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6293" y="3443"/>
                  <a:ext cx="12522" cy="5091"/>
                  <a:chOff x="6151" y="3636"/>
                  <a:chExt cx="12522" cy="5091"/>
                </a:xfrm>
              </p:grpSpPr>
              <p:grpSp>
                <p:nvGrpSpPr>
                  <p:cNvPr id="12" name="组合 11"/>
                  <p:cNvGrpSpPr/>
                  <p:nvPr/>
                </p:nvGrpSpPr>
                <p:grpSpPr>
                  <a:xfrm>
                    <a:off x="6151" y="3862"/>
                    <a:ext cx="3034" cy="4865"/>
                    <a:chOff x="7820" y="3623"/>
                    <a:chExt cx="2397" cy="3905"/>
                  </a:xfrm>
                </p:grpSpPr>
                <p:pic>
                  <p:nvPicPr>
                    <p:cNvPr id="13" name="图片 11" descr="IMG_256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rcRect l="70073" t="16793"/>
                    <a:stretch>
                      <a:fillRect/>
                    </a:stretch>
                  </p:blipFill>
                  <p:spPr>
                    <a:xfrm flipH="1">
                      <a:off x="7970" y="3623"/>
                      <a:ext cx="2247" cy="390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noFill/>
                    </a:ln>
                  </p:spPr>
                </p:pic>
                <p:sp>
                  <p:nvSpPr>
                    <p:cNvPr id="14" name="流程图: 可选过程 13"/>
                    <p:cNvSpPr/>
                    <p:nvPr/>
                  </p:nvSpPr>
                  <p:spPr>
                    <a:xfrm>
                      <a:off x="7820" y="5741"/>
                      <a:ext cx="1924" cy="570"/>
                    </a:xfrm>
                    <a:prstGeom prst="flowChartAlternateProcess">
                      <a:avLst/>
                    </a:prstGeom>
                  </p:spPr>
                  <p:style>
                    <a:lnRef idx="2">
                      <a:schemeClr val="accent1"/>
                    </a:lnRef>
                    <a:fillRef idx="1">
                      <a:schemeClr val="lt1"/>
                    </a:fillRef>
                    <a:effectRef idx="0">
                      <a:schemeClr val="accent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p>
                      <a:pPr algn="ctr"/>
                      <a:r>
                        <a:rPr lang="zh-CN" altLang="en-US"/>
                        <a:t>检测处</a:t>
                      </a:r>
                      <a:endParaRPr lang="zh-CN" altLang="en-US"/>
                    </a:p>
                  </p:txBody>
                </p:sp>
              </p:grpSp>
              <p:pic>
                <p:nvPicPr>
                  <p:cNvPr id="15" name="图片 24" descr="IMG_256"/>
                  <p:cNvPicPr>
                    <a:picLocks noChangeAspect="1"/>
                  </p:cNvPicPr>
                  <p:nvPr/>
                </p:nvPicPr>
                <p:blipFill>
                  <a:blip r:embed="rId3"/>
                  <a:srcRect r="44402" b="54483"/>
                  <a:stretch>
                    <a:fillRect/>
                  </a:stretch>
                </p:blipFill>
                <p:spPr>
                  <a:xfrm>
                    <a:off x="9185" y="3636"/>
                    <a:ext cx="1913" cy="37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6" name="图片 24" descr="IMG_256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60726" b="54164"/>
                  <a:stretch>
                    <a:fillRect/>
                  </a:stretch>
                </p:blipFill>
                <p:spPr>
                  <a:xfrm>
                    <a:off x="10861" y="3636"/>
                    <a:ext cx="1838" cy="376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7" name="图片 24" descr="IMG_256"/>
                  <p:cNvPicPr>
                    <a:picLocks noChangeAspect="1"/>
                  </p:cNvPicPr>
                  <p:nvPr/>
                </p:nvPicPr>
                <p:blipFill>
                  <a:blip r:embed="rId3"/>
                  <a:srcRect t="52545" r="53932"/>
                  <a:stretch>
                    <a:fillRect/>
                  </a:stretch>
                </p:blipFill>
                <p:spPr>
                  <a:xfrm>
                    <a:off x="12719" y="3636"/>
                    <a:ext cx="1918" cy="373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8" name="图片 24" descr="IMG_256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31880" t="46155" r="28547" b="28520"/>
                  <a:stretch>
                    <a:fillRect/>
                  </a:stretch>
                </p:blipFill>
                <p:spPr>
                  <a:xfrm>
                    <a:off x="14656" y="5915"/>
                    <a:ext cx="2170" cy="139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19" name="图片 24" descr="IMG_256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57927" t="67881"/>
                  <a:stretch>
                    <a:fillRect/>
                  </a:stretch>
                </p:blipFill>
                <p:spPr>
                  <a:xfrm>
                    <a:off x="16704" y="5858"/>
                    <a:ext cx="1969" cy="150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pic>
              <p:nvPicPr>
                <p:cNvPr id="20" name="图片 19"/>
                <p:cNvPicPr/>
                <p:nvPr/>
              </p:nvPicPr>
              <p:blipFill>
                <a:blip r:embed="rId4">
                  <a:alphaModFix amt="60000"/>
                </a:blip>
                <a:stretch>
                  <a:fillRect/>
                </a:stretch>
              </p:blipFill>
              <p:spPr>
                <a:xfrm>
                  <a:off x="615" y="2486"/>
                  <a:ext cx="5879" cy="831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sp>
          <p:nvSpPr>
            <p:cNvPr id="29" name="矩形 28"/>
            <p:cNvSpPr/>
            <p:nvPr/>
          </p:nvSpPr>
          <p:spPr>
            <a:xfrm>
              <a:off x="13963" y="3167"/>
              <a:ext cx="523" cy="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226060" y="16891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>
            <a:off x="135255" y="35985"/>
            <a:ext cx="11875135" cy="6573533"/>
          </a:xfrm>
          <a:custGeom>
            <a:avLst/>
            <a:gdLst>
              <a:gd name="connsiteX0" fmla="*/ 0 w 18701"/>
              <a:gd name="connsiteY0" fmla="*/ 827 h 10352"/>
              <a:gd name="connsiteX1" fmla="*/ 18036 w 18701"/>
              <a:gd name="connsiteY1" fmla="*/ 1184 h 10352"/>
              <a:gd name="connsiteX2" fmla="*/ 18701 w 18701"/>
              <a:gd name="connsiteY2" fmla="*/ 10329 h 10352"/>
              <a:gd name="connsiteX3" fmla="*/ 808 w 18701"/>
              <a:gd name="connsiteY3" fmla="*/ 9524 h 10352"/>
              <a:gd name="connsiteX4" fmla="*/ 0 w 18701"/>
              <a:gd name="connsiteY4" fmla="*/ 827 h 1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01" h="10352">
                <a:moveTo>
                  <a:pt x="0" y="827"/>
                </a:moveTo>
                <a:cubicBezTo>
                  <a:pt x="5465" y="-1240"/>
                  <a:pt x="12230" y="1224"/>
                  <a:pt x="18036" y="1184"/>
                </a:cubicBezTo>
                <a:lnTo>
                  <a:pt x="18701" y="10329"/>
                </a:lnTo>
                <a:cubicBezTo>
                  <a:pt x="12737" y="10061"/>
                  <a:pt x="6606" y="10926"/>
                  <a:pt x="808" y="9524"/>
                </a:cubicBezTo>
                <a:cubicBezTo>
                  <a:pt x="539" y="6625"/>
                  <a:pt x="951" y="4057"/>
                  <a:pt x="0" y="827"/>
                </a:cubicBezTo>
                <a:close/>
              </a:path>
            </a:pathLst>
          </a:custGeom>
          <a:noFill/>
          <a:ln w="133350" cmpd="sng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pic>
        <p:nvPicPr>
          <p:cNvPr id="46" name="图片 25" descr="IMG_256"/>
          <p:cNvPicPr>
            <a:picLocks noChangeAspect="1"/>
          </p:cNvPicPr>
          <p:nvPr/>
        </p:nvPicPr>
        <p:blipFill>
          <a:blip r:embed="rId1"/>
          <a:srcRect l="4752" t="33581" r="12365" b="52471"/>
          <a:stretch>
            <a:fillRect/>
          </a:stretch>
        </p:blipFill>
        <p:spPr>
          <a:xfrm>
            <a:off x="1523365" y="1651635"/>
            <a:ext cx="8793480" cy="110998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</p:pic>
      <p:sp>
        <p:nvSpPr>
          <p:cNvPr id="15" name="流程图: 过程 14"/>
          <p:cNvSpPr/>
          <p:nvPr/>
        </p:nvSpPr>
        <p:spPr>
          <a:xfrm>
            <a:off x="3065145" y="2976245"/>
            <a:ext cx="3877945" cy="340995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760095" y="2100580"/>
            <a:ext cx="542925" cy="54356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1</a:t>
            </a:r>
            <a:endParaRPr lang="en-US" altLang="zh-CN" sz="2800"/>
          </a:p>
        </p:txBody>
      </p:sp>
      <p:sp>
        <p:nvSpPr>
          <p:cNvPr id="18" name="流程图: 联系 17"/>
          <p:cNvSpPr/>
          <p:nvPr/>
        </p:nvSpPr>
        <p:spPr>
          <a:xfrm>
            <a:off x="766445" y="4312920"/>
            <a:ext cx="542925" cy="54356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2</a:t>
            </a:r>
            <a:endParaRPr lang="en-US" altLang="zh-CN" sz="3600"/>
          </a:p>
        </p:txBody>
      </p:sp>
      <p:pic>
        <p:nvPicPr>
          <p:cNvPr id="107" name="图片 106"/>
          <p:cNvPicPr/>
          <p:nvPr/>
        </p:nvPicPr>
        <p:blipFill>
          <a:blip r:embed="rId2"/>
          <a:srcRect t="32472" b="29377"/>
          <a:stretch>
            <a:fillRect/>
          </a:stretch>
        </p:blipFill>
        <p:spPr>
          <a:xfrm flipH="1">
            <a:off x="594360" y="259080"/>
            <a:ext cx="4863465" cy="1570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410845" y="814070"/>
            <a:ext cx="5507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哪幅图片可以准确的确定小象的位置？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0">
            <a:off x="3353435" y="3307715"/>
            <a:ext cx="3302000" cy="2928620"/>
            <a:chOff x="7448" y="5466"/>
            <a:chExt cx="3514" cy="2997"/>
          </a:xfrm>
        </p:grpSpPr>
        <p:pic>
          <p:nvPicPr>
            <p:cNvPr id="7" name="图片 25" descr="IMG_256"/>
            <p:cNvPicPr>
              <a:picLocks noChangeAspect="1"/>
            </p:cNvPicPr>
            <p:nvPr/>
          </p:nvPicPr>
          <p:blipFill>
            <a:blip r:embed="rId1"/>
            <a:srcRect l="29627" t="33581" r="62281" b="52471"/>
            <a:stretch>
              <a:fillRect/>
            </a:stretch>
          </p:blipFill>
          <p:spPr>
            <a:xfrm>
              <a:off x="10236" y="5653"/>
              <a:ext cx="727" cy="9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25" descr="IMG_256"/>
            <p:cNvPicPr>
              <a:picLocks noChangeAspect="1"/>
            </p:cNvPicPr>
            <p:nvPr/>
          </p:nvPicPr>
          <p:blipFill>
            <a:blip r:embed="rId1"/>
            <a:srcRect l="4752" t="33581" r="82148" b="52471"/>
            <a:stretch>
              <a:fillRect/>
            </a:stretch>
          </p:blipFill>
          <p:spPr>
            <a:xfrm>
              <a:off x="7448" y="7523"/>
              <a:ext cx="1177" cy="9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25" descr="IMG_256"/>
            <p:cNvPicPr>
              <a:picLocks noChangeAspect="1"/>
            </p:cNvPicPr>
            <p:nvPr/>
          </p:nvPicPr>
          <p:blipFill>
            <a:blip r:embed="rId1"/>
            <a:srcRect l="17273" t="33581" r="69961" b="52471"/>
            <a:stretch>
              <a:fillRect/>
            </a:stretch>
          </p:blipFill>
          <p:spPr>
            <a:xfrm>
              <a:off x="9156" y="6296"/>
              <a:ext cx="1147" cy="9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25" descr="IMG_256"/>
            <p:cNvPicPr>
              <a:picLocks noChangeAspect="1"/>
            </p:cNvPicPr>
            <p:nvPr/>
          </p:nvPicPr>
          <p:blipFill>
            <a:blip r:embed="rId1"/>
            <a:srcRect l="37140" t="33581" r="50762" b="52471"/>
            <a:stretch>
              <a:fillRect/>
            </a:stretch>
          </p:blipFill>
          <p:spPr>
            <a:xfrm>
              <a:off x="8252" y="5466"/>
              <a:ext cx="1087" cy="9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25" descr="IMG_256"/>
            <p:cNvPicPr>
              <a:picLocks noChangeAspect="1"/>
            </p:cNvPicPr>
            <p:nvPr/>
          </p:nvPicPr>
          <p:blipFill>
            <a:blip r:embed="rId1"/>
            <a:srcRect l="49327" t="33581" r="41079" b="52471"/>
            <a:stretch>
              <a:fillRect/>
            </a:stretch>
          </p:blipFill>
          <p:spPr>
            <a:xfrm>
              <a:off x="7605" y="6807"/>
              <a:ext cx="862" cy="9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25" descr="IMG_256"/>
            <p:cNvPicPr>
              <a:picLocks noChangeAspect="1"/>
            </p:cNvPicPr>
            <p:nvPr/>
          </p:nvPicPr>
          <p:blipFill>
            <a:blip r:embed="rId1"/>
            <a:srcRect l="58843" t="33581" r="35236" b="52471"/>
            <a:stretch>
              <a:fillRect/>
            </a:stretch>
          </p:blipFill>
          <p:spPr>
            <a:xfrm>
              <a:off x="9985" y="7236"/>
              <a:ext cx="532" cy="9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>
            <a:off x="7840345" y="2665998"/>
            <a:ext cx="4013274" cy="3720007"/>
          </a:xfrm>
          <a:custGeom>
            <a:avLst/>
            <a:gdLst>
              <a:gd name="connsiteX0" fmla="*/ 452 w 6320"/>
              <a:gd name="connsiteY0" fmla="*/ 274 h 5858"/>
              <a:gd name="connsiteX1" fmla="*/ 5822 w 6320"/>
              <a:gd name="connsiteY1" fmla="*/ 511 h 5858"/>
              <a:gd name="connsiteX2" fmla="*/ 5831 w 6320"/>
              <a:gd name="connsiteY2" fmla="*/ 5763 h 5858"/>
              <a:gd name="connsiteX3" fmla="*/ 0 w 6320"/>
              <a:gd name="connsiteY3" fmla="*/ 5858 h 5858"/>
              <a:gd name="connsiteX4" fmla="*/ 452 w 6320"/>
              <a:gd name="connsiteY4" fmla="*/ 274 h 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0" h="5858">
                <a:moveTo>
                  <a:pt x="452" y="274"/>
                </a:moveTo>
                <a:cubicBezTo>
                  <a:pt x="2020" y="361"/>
                  <a:pt x="4159" y="-534"/>
                  <a:pt x="5822" y="511"/>
                </a:cubicBezTo>
                <a:cubicBezTo>
                  <a:pt x="6939" y="2816"/>
                  <a:pt x="5828" y="4012"/>
                  <a:pt x="5831" y="5763"/>
                </a:cubicBezTo>
                <a:cubicBezTo>
                  <a:pt x="3887" y="5795"/>
                  <a:pt x="1996" y="5097"/>
                  <a:pt x="0" y="5858"/>
                </a:cubicBezTo>
                <a:cubicBezTo>
                  <a:pt x="2448" y="3767"/>
                  <a:pt x="80" y="2143"/>
                  <a:pt x="452" y="274"/>
                </a:cubicBezTo>
                <a:close/>
              </a:path>
            </a:pathLst>
          </a:custGeom>
          <a:solidFill>
            <a:schemeClr val="bg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5875655" y="4605655"/>
            <a:ext cx="1162050" cy="271145"/>
          </a:xfrm>
          <a:prstGeom prst="flowChartConnector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形标注 7"/>
          <p:cNvSpPr/>
          <p:nvPr/>
        </p:nvSpPr>
        <p:spPr>
          <a:xfrm>
            <a:off x="7331710" y="295910"/>
            <a:ext cx="3832860" cy="1946275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小乌龟第一</a:t>
            </a:r>
            <a:endParaRPr lang="zh-CN" altLang="en-US" sz="240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 algn="ctr"/>
            <a:r>
              <a:rPr lang="zh-CN" altLang="en-US" sz="240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小鸭子第二</a:t>
            </a:r>
            <a:endParaRPr lang="zh-CN" altLang="en-US" sz="240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 algn="ctr"/>
            <a:r>
              <a:rPr lang="zh-CN" altLang="en-US" sz="240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鳄鱼第三</a:t>
            </a:r>
            <a:endParaRPr lang="zh-CN" altLang="en-US" sz="240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 algn="ctr"/>
            <a:r>
              <a:rPr lang="zh-CN" altLang="en-US" sz="240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小浣熊第四</a:t>
            </a:r>
            <a:endParaRPr lang="zh-CN" altLang="en-US" sz="240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 algn="ctr"/>
            <a:r>
              <a:rPr lang="zh-CN" altLang="en-US" sz="240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刺猬第五</a:t>
            </a:r>
            <a:endParaRPr lang="zh-CN" altLang="en-US" sz="240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8810" y="1435100"/>
            <a:ext cx="7650480" cy="3441065"/>
            <a:chOff x="1006" y="2260"/>
            <a:chExt cx="12048" cy="5419"/>
          </a:xfrm>
        </p:grpSpPr>
        <p:pic>
          <p:nvPicPr>
            <p:cNvPr id="53" name="图片 26" descr="IMG_256"/>
            <p:cNvPicPr>
              <a:picLocks noChangeAspect="1"/>
            </p:cNvPicPr>
            <p:nvPr/>
          </p:nvPicPr>
          <p:blipFill>
            <a:blip r:embed="rId1"/>
            <a:srcRect l="31626" t="10189" r="31540" b="11300"/>
            <a:stretch>
              <a:fillRect/>
            </a:stretch>
          </p:blipFill>
          <p:spPr>
            <a:xfrm>
              <a:off x="1006" y="2260"/>
              <a:ext cx="2453" cy="52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流程图: 联系 2"/>
            <p:cNvSpPr/>
            <p:nvPr/>
          </p:nvSpPr>
          <p:spPr>
            <a:xfrm>
              <a:off x="3763" y="7253"/>
              <a:ext cx="1830" cy="427"/>
            </a:xfrm>
            <a:prstGeom prst="flowChartConnector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流程图: 联系 3"/>
            <p:cNvSpPr/>
            <p:nvPr/>
          </p:nvSpPr>
          <p:spPr>
            <a:xfrm>
              <a:off x="5593" y="7253"/>
              <a:ext cx="1830" cy="427"/>
            </a:xfrm>
            <a:prstGeom prst="flowChartConnector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联系 4"/>
            <p:cNvSpPr/>
            <p:nvPr/>
          </p:nvSpPr>
          <p:spPr>
            <a:xfrm>
              <a:off x="11224" y="7253"/>
              <a:ext cx="1830" cy="427"/>
            </a:xfrm>
            <a:prstGeom prst="flowChartConnector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流程图: 联系 5"/>
            <p:cNvSpPr/>
            <p:nvPr/>
          </p:nvSpPr>
          <p:spPr>
            <a:xfrm>
              <a:off x="7423" y="7253"/>
              <a:ext cx="1830" cy="427"/>
            </a:xfrm>
            <a:prstGeom prst="flowChartConnector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44" name="图片 24" descr="IMG_256"/>
            <p:cNvPicPr>
              <a:picLocks noChangeAspect="1"/>
            </p:cNvPicPr>
            <p:nvPr/>
          </p:nvPicPr>
          <p:blipFill>
            <a:blip r:embed="rId2"/>
            <a:srcRect l="31880" t="46155" r="28547" b="28520"/>
            <a:stretch>
              <a:fillRect/>
            </a:stretch>
          </p:blipFill>
          <p:spPr>
            <a:xfrm>
              <a:off x="3600" y="6300"/>
              <a:ext cx="1852" cy="11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" name="图片 24" descr="IMG_256"/>
            <p:cNvPicPr>
              <a:picLocks noChangeAspect="1"/>
            </p:cNvPicPr>
            <p:nvPr/>
          </p:nvPicPr>
          <p:blipFill>
            <a:blip r:embed="rId2"/>
            <a:srcRect l="60726" b="54164"/>
            <a:stretch>
              <a:fillRect/>
            </a:stretch>
          </p:blipFill>
          <p:spPr>
            <a:xfrm>
              <a:off x="9182" y="5315"/>
              <a:ext cx="2019" cy="236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8555355" y="2917825"/>
            <a:ext cx="1403350" cy="1414780"/>
            <a:chOff x="13473" y="4595"/>
            <a:chExt cx="2210" cy="2228"/>
          </a:xfrm>
        </p:grpSpPr>
        <p:grpSp>
          <p:nvGrpSpPr>
            <p:cNvPr id="10" name="组合 9"/>
            <p:cNvGrpSpPr/>
            <p:nvPr/>
          </p:nvGrpSpPr>
          <p:grpSpPr>
            <a:xfrm>
              <a:off x="13473" y="4595"/>
              <a:ext cx="2210" cy="2228"/>
              <a:chOff x="14019" y="4809"/>
              <a:chExt cx="2210" cy="2228"/>
            </a:xfrm>
          </p:grpSpPr>
          <p:pic>
            <p:nvPicPr>
              <p:cNvPr id="42" name="图片 24" descr="IMG_256"/>
              <p:cNvPicPr>
                <a:picLocks noChangeAspect="1"/>
              </p:cNvPicPr>
              <p:nvPr/>
            </p:nvPicPr>
            <p:blipFill>
              <a:blip r:embed="rId2"/>
              <a:srcRect t="52545" r="53932"/>
              <a:stretch>
                <a:fillRect/>
              </a:stretch>
            </p:blipFill>
            <p:spPr>
              <a:xfrm>
                <a:off x="14019" y="4809"/>
                <a:ext cx="2156" cy="22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流程图: 过程 8"/>
              <p:cNvSpPr/>
              <p:nvPr/>
            </p:nvSpPr>
            <p:spPr>
              <a:xfrm>
                <a:off x="15397" y="4829"/>
                <a:ext cx="832" cy="855"/>
              </a:xfrm>
              <a:prstGeom prst="flowChartProces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4542" y="5469"/>
              <a:ext cx="61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42145" y="4533265"/>
            <a:ext cx="1652270" cy="1356360"/>
            <a:chOff x="14884" y="6823"/>
            <a:chExt cx="2602" cy="2136"/>
          </a:xfrm>
        </p:grpSpPr>
        <p:pic>
          <p:nvPicPr>
            <p:cNvPr id="14" name="图片 24" descr="IMG_256"/>
            <p:cNvPicPr>
              <a:picLocks noChangeAspect="1"/>
            </p:cNvPicPr>
            <p:nvPr/>
          </p:nvPicPr>
          <p:blipFill>
            <a:blip r:embed="rId2"/>
            <a:srcRect r="44402" b="54483"/>
            <a:stretch>
              <a:fillRect/>
            </a:stretch>
          </p:blipFill>
          <p:spPr>
            <a:xfrm>
              <a:off x="14884" y="6823"/>
              <a:ext cx="2602" cy="21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文本框 14"/>
            <p:cNvSpPr txBox="1"/>
            <p:nvPr/>
          </p:nvSpPr>
          <p:spPr>
            <a:xfrm>
              <a:off x="15849" y="7704"/>
              <a:ext cx="57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latin typeface="黑体" panose="02010609060101010101" charset="-122"/>
                  <a:ea typeface="黑体" panose="02010609060101010101" charset="-122"/>
                </a:rPr>
                <a:t>3</a:t>
              </a:r>
              <a:endParaRPr lang="en-US" altLang="zh-CN" sz="32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54920" y="3375025"/>
            <a:ext cx="1249680" cy="957580"/>
            <a:chOff x="15992" y="5315"/>
            <a:chExt cx="1968" cy="1508"/>
          </a:xfrm>
        </p:grpSpPr>
        <p:pic>
          <p:nvPicPr>
            <p:cNvPr id="43" name="图片 24" descr="IMG_256"/>
            <p:cNvPicPr>
              <a:picLocks noChangeAspect="1"/>
            </p:cNvPicPr>
            <p:nvPr/>
          </p:nvPicPr>
          <p:blipFill>
            <a:blip r:embed="rId2"/>
            <a:srcRect l="57927" t="67881"/>
            <a:stretch>
              <a:fillRect/>
            </a:stretch>
          </p:blipFill>
          <p:spPr>
            <a:xfrm>
              <a:off x="15992" y="5315"/>
              <a:ext cx="1969" cy="15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6799" y="5610"/>
              <a:ext cx="78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>
                  <a:latin typeface="黑体" panose="02010609060101010101" charset="-122"/>
                  <a:ea typeface="黑体" panose="02010609060101010101" charset="-122"/>
                </a:rPr>
                <a:t>5</a:t>
              </a:r>
              <a:endParaRPr lang="en-US" altLang="zh-CN" sz="32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07" name="图片 106"/>
          <p:cNvPicPr/>
          <p:nvPr/>
        </p:nvPicPr>
        <p:blipFill>
          <a:blip r:embed="rId3"/>
          <a:srcRect t="32472" b="29377"/>
          <a:stretch>
            <a:fillRect/>
          </a:stretch>
        </p:blipFill>
        <p:spPr>
          <a:xfrm flipH="1">
            <a:off x="967105" y="155575"/>
            <a:ext cx="4863465" cy="1570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763905" y="697865"/>
            <a:ext cx="48628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仿宋" panose="02010609060101010101" charset="-122"/>
                <a:ea typeface="仿宋" panose="02010609060101010101" charset="-122"/>
                <a:sym typeface="+mn-ea"/>
              </a:rPr>
              <a:t>请根据安检员的要求为小动物排队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6060" y="16891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24635 0.0853704 " pathEditMode="fixed" rAng="0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3229 -0.12120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0833 0.077129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003300" y="2037080"/>
            <a:ext cx="8458200" cy="3065780"/>
            <a:chOff x="1580" y="3208"/>
            <a:chExt cx="13320" cy="4828"/>
          </a:xfrm>
        </p:grpSpPr>
        <p:grpSp>
          <p:nvGrpSpPr>
            <p:cNvPr id="4" name="组合 3"/>
            <p:cNvGrpSpPr/>
            <p:nvPr/>
          </p:nvGrpSpPr>
          <p:grpSpPr>
            <a:xfrm>
              <a:off x="1580" y="3208"/>
              <a:ext cx="12937" cy="4829"/>
              <a:chOff x="1580" y="3208"/>
              <a:chExt cx="12937" cy="4829"/>
            </a:xfrm>
          </p:grpSpPr>
          <p:pic>
            <p:nvPicPr>
              <p:cNvPr id="25" name="图片 11" descr="IMG_256"/>
              <p:cNvPicPr>
                <a:picLocks noChangeAspect="1"/>
              </p:cNvPicPr>
              <p:nvPr/>
            </p:nvPicPr>
            <p:blipFill>
              <a:blip r:embed="rId1"/>
              <a:srcRect t="45000"/>
              <a:stretch>
                <a:fillRect/>
              </a:stretch>
            </p:blipFill>
            <p:spPr>
              <a:xfrm>
                <a:off x="1580" y="3208"/>
                <a:ext cx="8780" cy="48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" name="图片 11" descr="IMG_256"/>
              <p:cNvPicPr>
                <a:picLocks noChangeAspect="1"/>
              </p:cNvPicPr>
              <p:nvPr/>
            </p:nvPicPr>
            <p:blipFill>
              <a:blip r:embed="rId1"/>
              <a:srcRect l="8001" t="45000" r="35698"/>
              <a:stretch>
                <a:fillRect/>
              </a:stretch>
            </p:blipFill>
            <p:spPr>
              <a:xfrm>
                <a:off x="9702" y="3308"/>
                <a:ext cx="4815" cy="470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0" name="图片 24" descr="IMG_2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44402" b="54483"/>
            <a:stretch>
              <a:fillRect/>
            </a:stretch>
          </p:blipFill>
          <p:spPr>
            <a:xfrm>
              <a:off x="12298" y="3548"/>
              <a:ext cx="2602" cy="2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" name="图片 24" descr="IMG_2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60726" b="54164"/>
            <a:stretch>
              <a:fillRect/>
            </a:stretch>
          </p:blipFill>
          <p:spPr>
            <a:xfrm>
              <a:off x="9984" y="3533"/>
              <a:ext cx="1838" cy="2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2" name="图片 24" descr="IMG_2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52545" r="53932"/>
            <a:stretch>
              <a:fillRect/>
            </a:stretch>
          </p:blipFill>
          <p:spPr>
            <a:xfrm>
              <a:off x="2338" y="3457"/>
              <a:ext cx="2156" cy="22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" name="图片 24" descr="IMG_2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7927" t="67881"/>
            <a:stretch>
              <a:fillRect/>
            </a:stretch>
          </p:blipFill>
          <p:spPr>
            <a:xfrm>
              <a:off x="4839" y="4165"/>
              <a:ext cx="1969" cy="15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4" name="图片 24" descr="IMG_2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1880" t="46155" r="28547" b="28520"/>
            <a:stretch>
              <a:fillRect/>
            </a:stretch>
          </p:blipFill>
          <p:spPr>
            <a:xfrm>
              <a:off x="7470" y="4484"/>
              <a:ext cx="1852" cy="118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7" name="图片 106"/>
          <p:cNvPicPr/>
          <p:nvPr/>
        </p:nvPicPr>
        <p:blipFill>
          <a:blip r:embed="rId3"/>
          <a:srcRect t="32472" b="29377"/>
          <a:stretch>
            <a:fillRect/>
          </a:stretch>
        </p:blipFill>
        <p:spPr>
          <a:xfrm flipH="1">
            <a:off x="1003300" y="146685"/>
            <a:ext cx="4675505" cy="1250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03300" y="541655"/>
            <a:ext cx="3891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请你说出每个小动物的位置</a:t>
            </a:r>
            <a:r>
              <a:rPr lang="zh-CN" altLang="en-US" sz="2400" b="1">
                <a:latin typeface="方正姚体" panose="02010601030101010101" charset="-122"/>
                <a:ea typeface="方正姚体" panose="02010601030101010101" charset="-122"/>
              </a:rPr>
              <a:t>？</a:t>
            </a:r>
            <a:endParaRPr lang="zh-CN" altLang="en-US" sz="2400" b="1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78600" y="4979035"/>
            <a:ext cx="4783455" cy="1500505"/>
          </a:xfrm>
          <a:prstGeom prst="wedgeRoundRectCallout">
            <a:avLst>
              <a:gd name="adj1" fmla="val -22454"/>
              <a:gd name="adj2" fmla="val -7501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注意序数的方向性</a:t>
            </a:r>
            <a:endParaRPr lang="zh-CN" altLang="en-US" sz="4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455" y="16256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7" name="图片 106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 flipH="1">
            <a:off x="746760" y="282575"/>
            <a:ext cx="4675505" cy="1250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7" descr="IMG_256"/>
          <p:cNvPicPr>
            <a:picLocks noChangeAspect="1"/>
          </p:cNvPicPr>
          <p:nvPr/>
        </p:nvPicPr>
        <p:blipFill>
          <a:blip r:embed="rId2"/>
          <a:srcRect l="57474" t="62849" r="16249" b="8262"/>
          <a:stretch>
            <a:fillRect/>
          </a:stretch>
        </p:blipFill>
        <p:spPr>
          <a:xfrm>
            <a:off x="851853" y="3716020"/>
            <a:ext cx="1757045" cy="19316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581025" y="1560830"/>
            <a:ext cx="5169535" cy="1498600"/>
            <a:chOff x="1176" y="3195"/>
            <a:chExt cx="8141" cy="2360"/>
          </a:xfrm>
        </p:grpSpPr>
        <p:pic>
          <p:nvPicPr>
            <p:cNvPr id="18" name="图片 4" descr="IMG_256"/>
            <p:cNvPicPr>
              <a:picLocks noChangeAspect="1"/>
            </p:cNvPicPr>
            <p:nvPr/>
          </p:nvPicPr>
          <p:blipFill>
            <a:blip r:embed="rId3"/>
            <a:srcRect b="49865"/>
            <a:stretch>
              <a:fillRect/>
            </a:stretch>
          </p:blipFill>
          <p:spPr>
            <a:xfrm>
              <a:off x="1176" y="3195"/>
              <a:ext cx="4432" cy="22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4" descr="IMG_256"/>
            <p:cNvPicPr>
              <a:picLocks noChangeAspect="1"/>
            </p:cNvPicPr>
            <p:nvPr/>
          </p:nvPicPr>
          <p:blipFill>
            <a:blip r:embed="rId3"/>
            <a:srcRect l="6972" t="49864" b="542"/>
            <a:stretch>
              <a:fillRect/>
            </a:stretch>
          </p:blipFill>
          <p:spPr>
            <a:xfrm>
              <a:off x="5195" y="3357"/>
              <a:ext cx="4123" cy="21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843915" y="677545"/>
            <a:ext cx="4907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请用序数表示下列物体的位置（一）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4" descr="IMG_256"/>
          <p:cNvPicPr>
            <a:picLocks noChangeAspect="1"/>
          </p:cNvPicPr>
          <p:nvPr/>
        </p:nvPicPr>
        <p:blipFill>
          <a:blip r:embed="rId3"/>
          <a:srcRect l="71841" r="8032" b="49865"/>
          <a:stretch>
            <a:fillRect/>
          </a:stretch>
        </p:blipFill>
        <p:spPr>
          <a:xfrm>
            <a:off x="6334760" y="1137920"/>
            <a:ext cx="310515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835775" y="1341120"/>
            <a:ext cx="3107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从左往右数排在第（</a:t>
            </a:r>
            <a:r>
              <a:rPr lang="en-US" altLang="zh-CN"/>
              <a:t>  </a:t>
            </a:r>
            <a:r>
              <a:rPr lang="zh-CN" altLang="en-US"/>
              <a:t>）位</a:t>
            </a:r>
            <a:endParaRPr lang="en-US" altLang="zh-CN"/>
          </a:p>
        </p:txBody>
      </p:sp>
      <p:cxnSp>
        <p:nvCxnSpPr>
          <p:cNvPr id="10" name="直接连接符 9"/>
          <p:cNvCxnSpPr>
            <a:stCxn id="2" idx="3"/>
          </p:cNvCxnSpPr>
          <p:nvPr/>
        </p:nvCxnSpPr>
        <p:spPr>
          <a:xfrm flipV="1">
            <a:off x="5751195" y="1678305"/>
            <a:ext cx="510540" cy="68326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2" idx="3"/>
          </p:cNvCxnSpPr>
          <p:nvPr/>
        </p:nvCxnSpPr>
        <p:spPr>
          <a:xfrm>
            <a:off x="5751195" y="2361565"/>
            <a:ext cx="531495" cy="6292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4" descr="IMG_256"/>
          <p:cNvPicPr>
            <a:picLocks noChangeAspect="1"/>
          </p:cNvPicPr>
          <p:nvPr/>
        </p:nvPicPr>
        <p:blipFill>
          <a:blip r:embed="rId3"/>
          <a:srcRect l="71841" r="8032" b="49865"/>
          <a:stretch>
            <a:fillRect/>
          </a:stretch>
        </p:blipFill>
        <p:spPr>
          <a:xfrm>
            <a:off x="6334760" y="2361565"/>
            <a:ext cx="310515" cy="77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6991985" y="2689225"/>
            <a:ext cx="3303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从右往左数排在第（</a:t>
            </a:r>
            <a:r>
              <a:rPr lang="en-US" altLang="zh-CN"/>
              <a:t>  </a:t>
            </a:r>
            <a:r>
              <a:rPr lang="zh-CN" altLang="en-US"/>
              <a:t>）位</a:t>
            </a: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884805" y="3917315"/>
            <a:ext cx="510540" cy="68326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884805" y="4600575"/>
            <a:ext cx="485775" cy="68389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670935" y="3716020"/>
            <a:ext cx="378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从上向下数第三本书是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46170" y="5113655"/>
            <a:ext cx="3787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从下向上数第二本书是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     </a:t>
            </a:r>
            <a:r>
              <a:rPr lang="zh-CN" altLang="en-US">
                <a:sym typeface="+mn-ea"/>
              </a:rPr>
              <a:t>）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1455" y="161925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11455" y="161925"/>
            <a:ext cx="11769090" cy="6533515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7" name="图片 106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 flipH="1">
            <a:off x="610870" y="327660"/>
            <a:ext cx="4675505" cy="1250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6" descr="IMG_256"/>
          <p:cNvPicPr>
            <a:picLocks noChangeAspect="1"/>
          </p:cNvPicPr>
          <p:nvPr/>
        </p:nvPicPr>
        <p:blipFill>
          <a:blip r:embed="rId2"/>
          <a:srcRect l="5470" t="11882" r="14880" b="15645"/>
          <a:stretch>
            <a:fillRect/>
          </a:stretch>
        </p:blipFill>
        <p:spPr>
          <a:xfrm>
            <a:off x="1348105" y="3971290"/>
            <a:ext cx="1963420" cy="2424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8" descr="IMG_256"/>
          <p:cNvPicPr>
            <a:picLocks noChangeAspect="1"/>
          </p:cNvPicPr>
          <p:nvPr/>
        </p:nvPicPr>
        <p:blipFill>
          <a:blip r:embed="rId3"/>
          <a:srcRect l="27093" t="7867" r="25613" b="7347"/>
          <a:stretch>
            <a:fillRect/>
          </a:stretch>
        </p:blipFill>
        <p:spPr>
          <a:xfrm>
            <a:off x="1530033" y="1391920"/>
            <a:ext cx="1381125" cy="247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43915" y="677545"/>
            <a:ext cx="4948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请用序数表示下列物体的位置（二）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5515" y="2100580"/>
            <a:ext cx="5220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方正姚体" panose="02010601030101010101" charset="-122"/>
                <a:ea typeface="方正姚体" panose="02010601030101010101" charset="-122"/>
              </a:rPr>
              <a:t>请用说出梯子上小兔子的位置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8080" y="4460875"/>
            <a:ext cx="5220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方正姚体" panose="02010601030101010101" charset="-122"/>
                <a:ea typeface="方正姚体" panose="02010601030101010101" charset="-122"/>
              </a:rPr>
              <a:t>请说出每位小朋友的的位置</a:t>
            </a:r>
            <a:endParaRPr lang="zh-CN" altLang="en-US" sz="28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060" y="16891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346325" y="2012950"/>
            <a:ext cx="7288530" cy="2475865"/>
          </a:xfrm>
          <a:custGeom>
            <a:avLst/>
            <a:gdLst>
              <a:gd name="connsiteX0" fmla="*/ 3089 w 16753"/>
              <a:gd name="connsiteY0" fmla="*/ 550 h 3899"/>
              <a:gd name="connsiteX1" fmla="*/ 15042 w 16753"/>
              <a:gd name="connsiteY1" fmla="*/ 1237 h 3899"/>
              <a:gd name="connsiteX2" fmla="*/ 16753 w 16753"/>
              <a:gd name="connsiteY2" fmla="*/ 3899 h 3899"/>
              <a:gd name="connsiteX3" fmla="*/ 0 w 16753"/>
              <a:gd name="connsiteY3" fmla="*/ 3804 h 3899"/>
              <a:gd name="connsiteX4" fmla="*/ 3089 w 16753"/>
              <a:gd name="connsiteY4" fmla="*/ 550 h 3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53" h="3899">
                <a:moveTo>
                  <a:pt x="3089" y="550"/>
                </a:moveTo>
                <a:cubicBezTo>
                  <a:pt x="5180" y="-1090"/>
                  <a:pt x="10305" y="1483"/>
                  <a:pt x="15042" y="1237"/>
                </a:cubicBezTo>
                <a:lnTo>
                  <a:pt x="16753" y="3899"/>
                </a:lnTo>
                <a:lnTo>
                  <a:pt x="0" y="3804"/>
                </a:lnTo>
                <a:lnTo>
                  <a:pt x="3089" y="55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1500" b="1" i="1">
                <a:solidFill>
                  <a:schemeClr val="tx1"/>
                </a:solidFill>
                <a:latin typeface="华文隶书" panose="02010800040101010101" charset="-122"/>
                <a:ea typeface="华文隶书" panose="02010800040101010101" charset="-122"/>
              </a:rPr>
              <a:t>谢谢！</a:t>
            </a:r>
            <a:endParaRPr lang="zh-CN" altLang="en-US" sz="11500" b="1" i="1">
              <a:solidFill>
                <a:schemeClr val="tx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060" y="168910"/>
            <a:ext cx="11769090" cy="6533515"/>
          </a:xfrm>
          <a:prstGeom prst="rect">
            <a:avLst/>
          </a:prstGeom>
          <a:noFill/>
          <a:ln w="18732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7" name="图片 106"/>
          <p:cNvPicPr/>
          <p:nvPr/>
        </p:nvPicPr>
        <p:blipFill>
          <a:blip r:embed="rId1"/>
          <a:srcRect t="32472" b="29377"/>
          <a:stretch>
            <a:fillRect/>
          </a:stretch>
        </p:blipFill>
        <p:spPr>
          <a:xfrm flipH="1">
            <a:off x="1003300" y="146685"/>
            <a:ext cx="4675505" cy="1250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WPS 演示</Application>
  <PresentationFormat>宽屏</PresentationFormat>
  <Paragraphs>50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方正姚体</vt:lpstr>
      <vt:lpstr>仿宋</vt:lpstr>
      <vt:lpstr>黑体</vt:lpstr>
      <vt:lpstr>华文隶书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淡漠红尘</cp:lastModifiedBy>
  <cp:revision>23</cp:revision>
  <dcterms:created xsi:type="dcterms:W3CDTF">2022-03-15T01:55:00Z</dcterms:created>
  <dcterms:modified xsi:type="dcterms:W3CDTF">2022-03-18T08:48:11Z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E3E5832E0A8B4E4A99196D08147A4F65</vt:lpwstr>
  </property>
  <property fmtid="{D5CDD505-2E9C-101B-9397-08002B2CF9AE}" pid="3" name="KSOProductBuildVer">
    <vt:lpwstr>2052-11.1.0.11365</vt:lpwstr>
  </property>
</Properties>
</file>